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57" r:id="rId3"/>
    <p:sldId id="266" r:id="rId4"/>
    <p:sldId id="268" r:id="rId5"/>
    <p:sldId id="269" r:id="rId6"/>
    <p:sldId id="282" r:id="rId7"/>
    <p:sldId id="284" r:id="rId8"/>
    <p:sldId id="270" r:id="rId9"/>
    <p:sldId id="271" r:id="rId10"/>
    <p:sldId id="283" r:id="rId11"/>
    <p:sldId id="272" r:id="rId12"/>
    <p:sldId id="274" r:id="rId13"/>
    <p:sldId id="276" r:id="rId14"/>
    <p:sldId id="277" r:id="rId15"/>
    <p:sldId id="278" r:id="rId16"/>
    <p:sldId id="279" r:id="rId17"/>
    <p:sldId id="280" r:id="rId18"/>
    <p:sldId id="281" r:id="rId19"/>
    <p:sldId id="285" r:id="rId20"/>
    <p:sldId id="267" r:id="rId21"/>
    <p:sldId id="275"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0" autoAdjust="0"/>
    <p:restoredTop sz="94660"/>
  </p:normalViewPr>
  <p:slideViewPr>
    <p:cSldViewPr snapToGrid="0">
      <p:cViewPr>
        <p:scale>
          <a:sx n="68" d="100"/>
          <a:sy n="68" d="100"/>
        </p:scale>
        <p:origin x="61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277D1B-F7EF-9341-BFED-64EB0981F6A4}" type="datetimeFigureOut">
              <a:rPr lang="fr-FR" smtClean="0"/>
              <a:t>05/05/2017</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7DCCFE-D462-1E4F-9D61-9F3C7C59A520}" type="slidenum">
              <a:rPr lang="fr-FR" smtClean="0"/>
              <a:t>‹#›</a:t>
            </a:fld>
            <a:endParaRPr lang="fr-FR"/>
          </a:p>
        </p:txBody>
      </p:sp>
    </p:spTree>
    <p:extLst>
      <p:ext uri="{BB962C8B-B14F-4D97-AF65-F5344CB8AC3E}">
        <p14:creationId xmlns:p14="http://schemas.microsoft.com/office/powerpoint/2010/main" val="1532676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5/5/2017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5/5/2017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5/5/2017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5/5/2017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5/5/2017</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Digital_elevation_model" TargetMode="External"/><Relationship Id="rId2" Type="http://schemas.openxmlformats.org/officeDocument/2006/relationships/hyperlink" Target="http://www.geo.tuwien.ac.at/downloads/pg/pctools/pctools.html#PointCloud_class" TargetMode="Externa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93638" y="412421"/>
            <a:ext cx="9147945" cy="2971801"/>
          </a:xfrm>
        </p:spPr>
        <p:txBody>
          <a:bodyPr>
            <a:normAutofit/>
          </a:bodyPr>
          <a:lstStyle/>
          <a:p>
            <a:r>
              <a:rPr lang="en-US" b="1" dirty="0"/>
              <a:t>TERRAIN MODEL GENERATION FROM POINT CLOUD</a:t>
            </a:r>
            <a:br>
              <a:rPr lang="en-US" b="1" dirty="0"/>
            </a:br>
            <a:r>
              <a:rPr lang="en-US" dirty="0"/>
              <a:t>CS513-FINAL PROJECT</a:t>
            </a:r>
          </a:p>
        </p:txBody>
      </p:sp>
      <p:sp>
        <p:nvSpPr>
          <p:cNvPr id="3" name="Subtitle 2"/>
          <p:cNvSpPr>
            <a:spLocks noGrp="1"/>
          </p:cNvSpPr>
          <p:nvPr>
            <p:ph type="subTitle" idx="1"/>
          </p:nvPr>
        </p:nvSpPr>
        <p:spPr>
          <a:xfrm>
            <a:off x="5369334" y="4362342"/>
            <a:ext cx="6400800" cy="1947333"/>
          </a:xfrm>
        </p:spPr>
        <p:txBody>
          <a:bodyPr>
            <a:normAutofit fontScale="92500" lnSpcReduction="10000"/>
          </a:bodyPr>
          <a:lstStyle/>
          <a:p>
            <a:pPr algn="r"/>
            <a:r>
              <a:rPr lang="en-US" dirty="0">
                <a:solidFill>
                  <a:schemeClr val="tx1"/>
                </a:solidFill>
              </a:rPr>
              <a:t>SUBMITTED BY:</a:t>
            </a:r>
          </a:p>
          <a:p>
            <a:pPr algn="r"/>
            <a:r>
              <a:rPr lang="en-US" dirty="0">
                <a:solidFill>
                  <a:schemeClr val="tx1"/>
                </a:solidFill>
              </a:rPr>
              <a:t>ROY, </a:t>
            </a:r>
            <a:r>
              <a:rPr lang="en-US" dirty="0" err="1">
                <a:solidFill>
                  <a:schemeClr val="tx1"/>
                </a:solidFill>
              </a:rPr>
              <a:t>Subhadeep</a:t>
            </a:r>
            <a:r>
              <a:rPr lang="en-US" dirty="0">
                <a:solidFill>
                  <a:schemeClr val="tx1"/>
                </a:solidFill>
              </a:rPr>
              <a:t>,</a:t>
            </a:r>
          </a:p>
          <a:p>
            <a:pPr algn="r"/>
            <a:r>
              <a:rPr lang="en-US" dirty="0">
                <a:solidFill>
                  <a:schemeClr val="tx1"/>
                </a:solidFill>
              </a:rPr>
              <a:t>TIMMERMAN, Thibault,</a:t>
            </a:r>
          </a:p>
          <a:p>
            <a:pPr algn="r"/>
            <a:r>
              <a:rPr lang="en-US" dirty="0">
                <a:solidFill>
                  <a:schemeClr val="tx1"/>
                </a:solidFill>
              </a:rPr>
              <a:t>GARG, </a:t>
            </a:r>
            <a:r>
              <a:rPr lang="en-US" dirty="0" err="1">
                <a:solidFill>
                  <a:schemeClr val="tx1"/>
                </a:solidFill>
              </a:rPr>
              <a:t>Nishtha</a:t>
            </a:r>
            <a:r>
              <a:rPr lang="en-US" dirty="0">
                <a:solidFill>
                  <a:schemeClr val="tx1"/>
                </a:solidFill>
              </a:rPr>
              <a:t>,</a:t>
            </a:r>
          </a:p>
          <a:p>
            <a:pPr algn="r"/>
            <a:r>
              <a:rPr lang="en-US" dirty="0">
                <a:solidFill>
                  <a:schemeClr val="tx1"/>
                </a:solidFill>
              </a:rPr>
              <a:t>KAUR, Joeldeep</a:t>
            </a:r>
          </a:p>
        </p:txBody>
      </p:sp>
    </p:spTree>
    <p:extLst>
      <p:ext uri="{BB962C8B-B14F-4D97-AF65-F5344CB8AC3E}">
        <p14:creationId xmlns:p14="http://schemas.microsoft.com/office/powerpoint/2010/main" val="119713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967016" y="480766"/>
            <a:ext cx="9807821" cy="838985"/>
          </a:xfrm>
        </p:spPr>
        <p:txBody>
          <a:bodyPr>
            <a:normAutofit fontScale="90000"/>
          </a:bodyPr>
          <a:lstStyle/>
          <a:p>
            <a:r>
              <a:rPr lang="en-US" b="1" dirty="0"/>
              <a:t>GENERATING Inliers and outliers</a:t>
            </a:r>
          </a:p>
        </p:txBody>
      </p:sp>
      <p:sp>
        <p:nvSpPr>
          <p:cNvPr id="6" name="Subtitle 5"/>
          <p:cNvSpPr>
            <a:spLocks noGrp="1"/>
          </p:cNvSpPr>
          <p:nvPr>
            <p:ph type="subTitle" idx="1"/>
          </p:nvPr>
        </p:nvSpPr>
        <p:spPr>
          <a:xfrm>
            <a:off x="684211" y="1319751"/>
            <a:ext cx="11146427" cy="4047242"/>
          </a:xfrm>
        </p:spPr>
        <p:txBody>
          <a:bodyPr/>
          <a:lstStyle/>
          <a:p>
            <a:r>
              <a:rPr lang="en-US" b="1" dirty="0"/>
              <a:t>Creating Inliers:</a:t>
            </a:r>
          </a:p>
          <a:p>
            <a:r>
              <a:rPr lang="en-US" dirty="0"/>
              <a:t>The inliers are the actual data which we got by the process of filtering the objects above.</a:t>
            </a:r>
          </a:p>
        </p:txBody>
      </p:sp>
      <p:pic>
        <p:nvPicPr>
          <p:cNvPr id="4" name="Content Placeholder 4"/>
          <p:cNvPicPr>
            <a:picLocks noChangeAspect="1"/>
          </p:cNvPicPr>
          <p:nvPr/>
        </p:nvPicPr>
        <p:blipFill rotWithShape="1">
          <a:blip r:embed="rId2"/>
          <a:srcRect l="69575" b="10977"/>
          <a:stretch/>
        </p:blipFill>
        <p:spPr>
          <a:xfrm>
            <a:off x="4269705" y="2527698"/>
            <a:ext cx="3202441" cy="4055982"/>
          </a:xfrm>
          <a:prstGeom prst="rect">
            <a:avLst/>
          </a:prstGeom>
        </p:spPr>
      </p:pic>
    </p:spTree>
    <p:extLst>
      <p:ext uri="{BB962C8B-B14F-4D97-AF65-F5344CB8AC3E}">
        <p14:creationId xmlns:p14="http://schemas.microsoft.com/office/powerpoint/2010/main" val="634077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303" y="320685"/>
            <a:ext cx="10030120" cy="1065056"/>
          </a:xfrm>
        </p:spPr>
        <p:txBody>
          <a:bodyPr/>
          <a:lstStyle/>
          <a:p>
            <a:r>
              <a:rPr lang="en-US" b="1" dirty="0"/>
              <a:t>Processing the inliers and outliers</a:t>
            </a:r>
          </a:p>
        </p:txBody>
      </p:sp>
      <p:sp>
        <p:nvSpPr>
          <p:cNvPr id="3" name="Content Placeholder 2"/>
          <p:cNvSpPr>
            <a:spLocks noGrp="1"/>
          </p:cNvSpPr>
          <p:nvPr>
            <p:ph idx="1"/>
          </p:nvPr>
        </p:nvSpPr>
        <p:spPr>
          <a:xfrm>
            <a:off x="669303" y="1263193"/>
            <a:ext cx="10298015" cy="1659116"/>
          </a:xfrm>
        </p:spPr>
        <p:txBody>
          <a:bodyPr>
            <a:normAutofit lnSpcReduction="10000"/>
          </a:bodyPr>
          <a:lstStyle/>
          <a:p>
            <a:pPr marL="0" indent="0">
              <a:buNone/>
            </a:pPr>
            <a:r>
              <a:rPr lang="en-US" dirty="0"/>
              <a:t>The Inliers and Outliers are processed as follows:</a:t>
            </a:r>
          </a:p>
          <a:p>
            <a:r>
              <a:rPr lang="en-US" dirty="0"/>
              <a:t>The inlier/outlier data is first read using </a:t>
            </a:r>
            <a:r>
              <a:rPr lang="en-US" b="1" dirty="0" err="1"/>
              <a:t>processFile</a:t>
            </a:r>
            <a:r>
              <a:rPr lang="en-US" b="1" dirty="0"/>
              <a:t>(datafile) </a:t>
            </a:r>
            <a:r>
              <a:rPr lang="en-US" dirty="0"/>
              <a:t>function</a:t>
            </a:r>
          </a:p>
          <a:p>
            <a:r>
              <a:rPr lang="en-US" dirty="0"/>
              <a:t>The plot properties for Inlier PCD and Outlier PCD are set by using </a:t>
            </a:r>
            <a:r>
              <a:rPr lang="en-US" b="1" dirty="0" err="1"/>
              <a:t>generatePlot</a:t>
            </a:r>
            <a:r>
              <a:rPr lang="en-US" b="1" dirty="0"/>
              <a:t>(datafile, minimum, maximum).</a:t>
            </a:r>
          </a:p>
          <a:p>
            <a:endParaRPr lang="en-US" b="1" dirty="0"/>
          </a:p>
        </p:txBody>
      </p:sp>
      <p:pic>
        <p:nvPicPr>
          <p:cNvPr id="5" name="Picture 4"/>
          <p:cNvPicPr>
            <a:picLocks noChangeAspect="1"/>
          </p:cNvPicPr>
          <p:nvPr/>
        </p:nvPicPr>
        <p:blipFill rotWithShape="1">
          <a:blip r:embed="rId2"/>
          <a:srcRect l="29166" t="60148" r="29000" b="25778"/>
          <a:stretch/>
        </p:blipFill>
        <p:spPr>
          <a:xfrm>
            <a:off x="924403" y="2758473"/>
            <a:ext cx="9519920" cy="1895749"/>
          </a:xfrm>
          <a:prstGeom prst="rect">
            <a:avLst/>
          </a:prstGeom>
        </p:spPr>
      </p:pic>
      <p:sp>
        <p:nvSpPr>
          <p:cNvPr id="6" name="TextBox 5"/>
          <p:cNvSpPr txBox="1"/>
          <p:nvPr/>
        </p:nvSpPr>
        <p:spPr>
          <a:xfrm>
            <a:off x="744718" y="4769963"/>
            <a:ext cx="10784263" cy="369332"/>
          </a:xfrm>
          <a:prstGeom prst="rect">
            <a:avLst/>
          </a:prstGeom>
          <a:noFill/>
        </p:spPr>
        <p:txBody>
          <a:bodyPr wrap="square" rtlCol="0">
            <a:spAutoFit/>
          </a:bodyPr>
          <a:lstStyle/>
          <a:p>
            <a:r>
              <a:rPr lang="en-US" b="1" dirty="0"/>
              <a:t>Plotting the result:</a:t>
            </a:r>
            <a:endParaRPr lang="en-US" dirty="0"/>
          </a:p>
        </p:txBody>
      </p:sp>
      <p:pic>
        <p:nvPicPr>
          <p:cNvPr id="7" name="Picture 6"/>
          <p:cNvPicPr>
            <a:picLocks noChangeAspect="1"/>
          </p:cNvPicPr>
          <p:nvPr/>
        </p:nvPicPr>
        <p:blipFill rotWithShape="1">
          <a:blip r:embed="rId3"/>
          <a:srcRect l="26882" t="72052" r="32009" b="21772"/>
          <a:stretch/>
        </p:blipFill>
        <p:spPr>
          <a:xfrm>
            <a:off x="1605280" y="5255036"/>
            <a:ext cx="5049520" cy="426720"/>
          </a:xfrm>
          <a:prstGeom prst="rect">
            <a:avLst/>
          </a:prstGeom>
        </p:spPr>
      </p:pic>
    </p:spTree>
    <p:extLst>
      <p:ext uri="{BB962C8B-B14F-4D97-AF65-F5344CB8AC3E}">
        <p14:creationId xmlns:p14="http://schemas.microsoft.com/office/powerpoint/2010/main" val="1618706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311572"/>
            <a:ext cx="11324908" cy="1507067"/>
          </a:xfrm>
        </p:spPr>
        <p:txBody>
          <a:bodyPr/>
          <a:lstStyle/>
          <a:p>
            <a:r>
              <a:rPr lang="en-US" b="1" dirty="0"/>
              <a:t>PLOTTING THE ORIGINAL DATA, OUTLIERS AND INLIERS</a:t>
            </a:r>
          </a:p>
        </p:txBody>
      </p:sp>
      <p:pic>
        <p:nvPicPr>
          <p:cNvPr id="5" name="Content Placeholder 4"/>
          <p:cNvPicPr>
            <a:picLocks noGrp="1" noChangeAspect="1"/>
          </p:cNvPicPr>
          <p:nvPr>
            <p:ph idx="1"/>
          </p:nvPr>
        </p:nvPicPr>
        <p:blipFill rotWithShape="1">
          <a:blip r:embed="rId2"/>
          <a:srcRect b="10977"/>
          <a:stretch/>
        </p:blipFill>
        <p:spPr>
          <a:xfrm>
            <a:off x="775652" y="1818639"/>
            <a:ext cx="10525760" cy="4055982"/>
          </a:xfrm>
        </p:spPr>
      </p:pic>
      <p:sp>
        <p:nvSpPr>
          <p:cNvPr id="3" name="ZoneTexte 2"/>
          <p:cNvSpPr txBox="1"/>
          <p:nvPr/>
        </p:nvSpPr>
        <p:spPr>
          <a:xfrm>
            <a:off x="1280160" y="5930537"/>
            <a:ext cx="2076994" cy="646331"/>
          </a:xfrm>
          <a:prstGeom prst="rect">
            <a:avLst/>
          </a:prstGeom>
          <a:noFill/>
        </p:spPr>
        <p:txBody>
          <a:bodyPr wrap="square" rtlCol="0">
            <a:spAutoFit/>
          </a:bodyPr>
          <a:lstStyle/>
          <a:p>
            <a:pPr algn="ctr"/>
            <a:r>
              <a:rPr lang="fr-FR"/>
              <a:t>Original point cloud</a:t>
            </a:r>
            <a:endParaRPr lang="fr-FR" dirty="0"/>
          </a:p>
        </p:txBody>
      </p:sp>
      <p:sp>
        <p:nvSpPr>
          <p:cNvPr id="6" name="ZoneTexte 5"/>
          <p:cNvSpPr txBox="1"/>
          <p:nvPr/>
        </p:nvSpPr>
        <p:spPr>
          <a:xfrm>
            <a:off x="5000035" y="5930537"/>
            <a:ext cx="2076994" cy="369332"/>
          </a:xfrm>
          <a:prstGeom prst="rect">
            <a:avLst/>
          </a:prstGeom>
          <a:noFill/>
        </p:spPr>
        <p:txBody>
          <a:bodyPr wrap="square" rtlCol="0">
            <a:spAutoFit/>
          </a:bodyPr>
          <a:lstStyle/>
          <a:p>
            <a:pPr algn="ctr"/>
            <a:r>
              <a:rPr lang="fr-FR" dirty="0" err="1"/>
              <a:t>Outliers</a:t>
            </a:r>
            <a:endParaRPr lang="fr-FR" dirty="0"/>
          </a:p>
        </p:txBody>
      </p:sp>
      <p:sp>
        <p:nvSpPr>
          <p:cNvPr id="7" name="ZoneTexte 6"/>
          <p:cNvSpPr txBox="1"/>
          <p:nvPr/>
        </p:nvSpPr>
        <p:spPr>
          <a:xfrm>
            <a:off x="9007362" y="5874621"/>
            <a:ext cx="2076994" cy="369332"/>
          </a:xfrm>
          <a:prstGeom prst="rect">
            <a:avLst/>
          </a:prstGeom>
          <a:noFill/>
        </p:spPr>
        <p:txBody>
          <a:bodyPr wrap="square" rtlCol="0">
            <a:spAutoFit/>
          </a:bodyPr>
          <a:lstStyle/>
          <a:p>
            <a:pPr algn="ctr"/>
            <a:r>
              <a:rPr lang="fr-FR" dirty="0"/>
              <a:t>Final </a:t>
            </a:r>
            <a:r>
              <a:rPr lang="fr-FR" dirty="0" err="1"/>
              <a:t>result</a:t>
            </a:r>
            <a:endParaRPr lang="fr-FR" dirty="0"/>
          </a:p>
        </p:txBody>
      </p:sp>
    </p:spTree>
    <p:extLst>
      <p:ext uri="{BB962C8B-B14F-4D97-AF65-F5344CB8AC3E}">
        <p14:creationId xmlns:p14="http://schemas.microsoft.com/office/powerpoint/2010/main" val="3626586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2500" y="2290887"/>
            <a:ext cx="8534400" cy="1507067"/>
          </a:xfrm>
        </p:spPr>
        <p:txBody>
          <a:bodyPr/>
          <a:lstStyle/>
          <a:p>
            <a:r>
              <a:rPr lang="en-US" b="1" dirty="0"/>
              <a:t>SECOND APPROACH – USING MATLAB</a:t>
            </a:r>
          </a:p>
        </p:txBody>
      </p:sp>
    </p:spTree>
    <p:extLst>
      <p:ext uri="{BB962C8B-B14F-4D97-AF65-F5344CB8AC3E}">
        <p14:creationId xmlns:p14="http://schemas.microsoft.com/office/powerpoint/2010/main" val="2082625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31567" y="1376313"/>
            <a:ext cx="6019800" cy="1143000"/>
          </a:xfrm>
        </p:spPr>
        <p:txBody>
          <a:bodyPr/>
          <a:lstStyle/>
          <a:p>
            <a:r>
              <a:rPr lang="en-US" b="1" dirty="0"/>
              <a:t>VISUALIZE THE DATA</a:t>
            </a:r>
            <a:br>
              <a:rPr lang="en-US" b="1" dirty="0"/>
            </a:br>
            <a:endParaRPr lang="en-US" dirty="0"/>
          </a:p>
        </p:txBody>
      </p:sp>
      <p:sp>
        <p:nvSpPr>
          <p:cNvPr id="6" name="Text Placeholder 5"/>
          <p:cNvSpPr>
            <a:spLocks noGrp="1"/>
          </p:cNvSpPr>
          <p:nvPr>
            <p:ph type="body" sz="half" idx="2"/>
          </p:nvPr>
        </p:nvSpPr>
        <p:spPr>
          <a:xfrm>
            <a:off x="6170612" y="2519313"/>
            <a:ext cx="6021388" cy="2048933"/>
          </a:xfrm>
        </p:spPr>
        <p:txBody>
          <a:bodyPr/>
          <a:lstStyle/>
          <a:p>
            <a:r>
              <a:rPr lang="en-US" dirty="0"/>
              <a:t>Plot the point cloud data using the Point Cloud Class.</a:t>
            </a:r>
            <a:endParaRPr lang="en-US" b="1" dirty="0"/>
          </a:p>
        </p:txBody>
      </p:sp>
      <p:pic>
        <p:nvPicPr>
          <p:cNvPr id="12" name="Picture Placeholder 11"/>
          <p:cNvPicPr>
            <a:picLocks noGrp="1" noChangeAspect="1"/>
          </p:cNvPicPr>
          <p:nvPr>
            <p:ph type="pic" idx="1"/>
          </p:nvPr>
        </p:nvPicPr>
        <p:blipFill rotWithShape="1">
          <a:blip r:embed="rId2"/>
          <a:srcRect l="29814" t="12445" r="31598" b="7778"/>
          <a:stretch/>
        </p:blipFill>
        <p:spPr>
          <a:xfrm>
            <a:off x="182880" y="203200"/>
            <a:ext cx="5455920" cy="6278880"/>
          </a:xfrm>
        </p:spPr>
      </p:pic>
    </p:spTree>
    <p:extLst>
      <p:ext uri="{BB962C8B-B14F-4D97-AF65-F5344CB8AC3E}">
        <p14:creationId xmlns:p14="http://schemas.microsoft.com/office/powerpoint/2010/main" val="2186213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8504" y="867266"/>
            <a:ext cx="6019800" cy="1143000"/>
          </a:xfrm>
        </p:spPr>
        <p:txBody>
          <a:bodyPr/>
          <a:lstStyle/>
          <a:p>
            <a:r>
              <a:rPr lang="en-US" b="1" dirty="0"/>
              <a:t>HISTOGRAM OF THE VISUALIZED DATA</a:t>
            </a:r>
          </a:p>
        </p:txBody>
      </p:sp>
      <p:pic>
        <p:nvPicPr>
          <p:cNvPr id="6" name="Picture Placeholder 5"/>
          <p:cNvPicPr>
            <a:picLocks noGrp="1" noChangeAspect="1"/>
          </p:cNvPicPr>
          <p:nvPr>
            <p:ph type="pic" idx="1"/>
          </p:nvPr>
        </p:nvPicPr>
        <p:blipFill rotWithShape="1">
          <a:blip r:embed="rId2"/>
          <a:srcRect l="43148" t="22222" r="25347" b="19778"/>
          <a:stretch/>
        </p:blipFill>
        <p:spPr>
          <a:xfrm>
            <a:off x="240908" y="110084"/>
            <a:ext cx="5476240" cy="6634480"/>
          </a:xfrm>
        </p:spPr>
      </p:pic>
      <p:sp>
        <p:nvSpPr>
          <p:cNvPr id="4" name="Text Placeholder 3"/>
          <p:cNvSpPr>
            <a:spLocks noGrp="1"/>
          </p:cNvSpPr>
          <p:nvPr>
            <p:ph type="body" sz="half" idx="2"/>
          </p:nvPr>
        </p:nvSpPr>
        <p:spPr>
          <a:xfrm>
            <a:off x="5818504" y="2607698"/>
            <a:ext cx="6021388" cy="2048933"/>
          </a:xfrm>
        </p:spPr>
        <p:txBody>
          <a:bodyPr>
            <a:normAutofit lnSpcReduction="10000"/>
          </a:bodyPr>
          <a:lstStyle/>
          <a:p>
            <a:r>
              <a:rPr lang="en-US" dirty="0"/>
              <a:t>This histogram gives us the distribution of the data points with respect to the altitude values. And the range for the occurrence of maximum number of data points can be seen.</a:t>
            </a:r>
          </a:p>
          <a:p>
            <a:r>
              <a:rPr lang="en-US" dirty="0"/>
              <a:t>Statistically, this range contains the mode value (the maximum frequency of occurrence of the data points).</a:t>
            </a:r>
          </a:p>
        </p:txBody>
      </p:sp>
    </p:spTree>
    <p:extLst>
      <p:ext uri="{BB962C8B-B14F-4D97-AF65-F5344CB8AC3E}">
        <p14:creationId xmlns:p14="http://schemas.microsoft.com/office/powerpoint/2010/main" val="8990203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231" y="1008668"/>
            <a:ext cx="10450381" cy="1143000"/>
          </a:xfrm>
        </p:spPr>
        <p:txBody>
          <a:bodyPr>
            <a:normAutofit/>
          </a:bodyPr>
          <a:lstStyle/>
          <a:p>
            <a:r>
              <a:rPr lang="en-US" b="1" dirty="0"/>
              <a:t>FINDING THE RANGE OF MAXIMUM OCCURRENCE OF POINT CLOUD DATA</a:t>
            </a:r>
          </a:p>
        </p:txBody>
      </p:sp>
      <p:pic>
        <p:nvPicPr>
          <p:cNvPr id="6" name="Picture Placeholder 5"/>
          <p:cNvPicPr>
            <a:picLocks noGrp="1" noChangeAspect="1"/>
          </p:cNvPicPr>
          <p:nvPr>
            <p:ph type="pic" idx="1"/>
          </p:nvPr>
        </p:nvPicPr>
        <p:blipFill rotWithShape="1">
          <a:blip r:embed="rId2"/>
          <a:srcRect l="25799" t="51025" r="60012" b="39864"/>
          <a:stretch/>
        </p:blipFill>
        <p:spPr>
          <a:xfrm>
            <a:off x="152400" y="2878666"/>
            <a:ext cx="4480560" cy="1124374"/>
          </a:xfrm>
        </p:spPr>
      </p:pic>
      <p:sp>
        <p:nvSpPr>
          <p:cNvPr id="4" name="Text Placeholder 3"/>
          <p:cNvSpPr>
            <a:spLocks noGrp="1"/>
          </p:cNvSpPr>
          <p:nvPr>
            <p:ph type="body" sz="half" idx="2"/>
          </p:nvPr>
        </p:nvSpPr>
        <p:spPr/>
        <p:txBody>
          <a:bodyPr/>
          <a:lstStyle/>
          <a:p>
            <a:pPr marL="342900" indent="-342900">
              <a:buFont typeface="+mj-lt"/>
              <a:buAutoNum type="arabicPeriod"/>
            </a:pPr>
            <a:r>
              <a:rPr lang="en-US" dirty="0"/>
              <a:t>Determine the mode value for the point cloud data.</a:t>
            </a:r>
          </a:p>
          <a:p>
            <a:pPr marL="342900" indent="-342900">
              <a:buFont typeface="+mj-lt"/>
              <a:buAutoNum type="arabicPeriod"/>
            </a:pPr>
            <a:r>
              <a:rPr lang="en-US" dirty="0"/>
              <a:t>Finding the root mean square value.</a:t>
            </a:r>
          </a:p>
          <a:p>
            <a:pPr marL="342900" indent="-342900">
              <a:buFont typeface="+mj-lt"/>
              <a:buAutoNum type="arabicPeriod"/>
            </a:pPr>
            <a:r>
              <a:rPr lang="en-US" dirty="0"/>
              <a:t>Calculate the absolute difference between the above two values.</a:t>
            </a:r>
          </a:p>
          <a:p>
            <a:endParaRPr lang="en-US" dirty="0"/>
          </a:p>
          <a:p>
            <a:pPr marL="342900" indent="-342900">
              <a:buFont typeface="+mj-lt"/>
              <a:buAutoNum type="arabicPeriod"/>
            </a:pPr>
            <a:endParaRPr lang="en-US" dirty="0"/>
          </a:p>
        </p:txBody>
      </p:sp>
    </p:spTree>
    <p:extLst>
      <p:ext uri="{BB962C8B-B14F-4D97-AF65-F5344CB8AC3E}">
        <p14:creationId xmlns:p14="http://schemas.microsoft.com/office/powerpoint/2010/main" val="1604729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266" y="678729"/>
            <a:ext cx="9898144" cy="1143000"/>
          </a:xfrm>
        </p:spPr>
        <p:txBody>
          <a:bodyPr/>
          <a:lstStyle/>
          <a:p>
            <a:r>
              <a:rPr lang="en-US" b="1" dirty="0"/>
              <a:t>APPLYING THE LIMIT FUNCTION</a:t>
            </a:r>
          </a:p>
        </p:txBody>
      </p:sp>
      <p:sp>
        <p:nvSpPr>
          <p:cNvPr id="4" name="Text Placeholder 3"/>
          <p:cNvSpPr>
            <a:spLocks noGrp="1"/>
          </p:cNvSpPr>
          <p:nvPr>
            <p:ph type="body" sz="half" idx="2"/>
          </p:nvPr>
        </p:nvSpPr>
        <p:spPr>
          <a:xfrm>
            <a:off x="867266" y="2255659"/>
            <a:ext cx="8993171" cy="2048933"/>
          </a:xfrm>
        </p:spPr>
        <p:txBody>
          <a:bodyPr/>
          <a:lstStyle/>
          <a:p>
            <a:r>
              <a:rPr lang="en-US" dirty="0"/>
              <a:t>Makes  the selection of the points based on the altitude range calculated previously.</a:t>
            </a:r>
          </a:p>
        </p:txBody>
      </p:sp>
      <p:pic>
        <p:nvPicPr>
          <p:cNvPr id="10" name="Picture Placeholder 9"/>
          <p:cNvPicPr>
            <a:picLocks noGrp="1" noChangeAspect="1"/>
          </p:cNvPicPr>
          <p:nvPr>
            <p:ph type="pic" idx="1"/>
          </p:nvPr>
        </p:nvPicPr>
        <p:blipFill rotWithShape="1">
          <a:blip r:embed="rId2"/>
          <a:srcRect l="25270" t="59334" r="33099" b="31999"/>
          <a:stretch/>
        </p:blipFill>
        <p:spPr>
          <a:xfrm>
            <a:off x="867266" y="3387363"/>
            <a:ext cx="7421338" cy="1834457"/>
          </a:xfrm>
        </p:spPr>
      </p:pic>
    </p:spTree>
    <p:extLst>
      <p:ext uri="{BB962C8B-B14F-4D97-AF65-F5344CB8AC3E}">
        <p14:creationId xmlns:p14="http://schemas.microsoft.com/office/powerpoint/2010/main" val="2747221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3006" y="28280"/>
            <a:ext cx="6019800" cy="1734532"/>
          </a:xfrm>
        </p:spPr>
        <p:txBody>
          <a:bodyPr/>
          <a:lstStyle/>
          <a:p>
            <a:r>
              <a:rPr lang="en-US" b="1" dirty="0"/>
              <a:t>PLOT THE POINT CLOUD DATA</a:t>
            </a:r>
          </a:p>
        </p:txBody>
      </p:sp>
      <p:sp>
        <p:nvSpPr>
          <p:cNvPr id="4" name="Text Placeholder 3"/>
          <p:cNvSpPr>
            <a:spLocks noGrp="1"/>
          </p:cNvSpPr>
          <p:nvPr>
            <p:ph type="body" sz="half" idx="2"/>
          </p:nvPr>
        </p:nvSpPr>
        <p:spPr>
          <a:xfrm>
            <a:off x="6061418" y="1523301"/>
            <a:ext cx="6021388" cy="3237235"/>
          </a:xfrm>
        </p:spPr>
        <p:txBody>
          <a:bodyPr/>
          <a:lstStyle/>
          <a:p>
            <a:endParaRPr lang="en-US" dirty="0"/>
          </a:p>
          <a:p>
            <a:endParaRPr lang="en-US" dirty="0"/>
          </a:p>
          <a:p>
            <a:r>
              <a:rPr lang="en-US" dirty="0"/>
              <a:t>The data points that were lying outside the calculated range(desired range) have been removed.</a:t>
            </a:r>
          </a:p>
        </p:txBody>
      </p:sp>
      <p:pic>
        <p:nvPicPr>
          <p:cNvPr id="10" name="Picture Placeholder 9"/>
          <p:cNvPicPr>
            <a:picLocks noGrp="1" noChangeAspect="1"/>
          </p:cNvPicPr>
          <p:nvPr>
            <p:ph type="pic" idx="1"/>
          </p:nvPr>
        </p:nvPicPr>
        <p:blipFill rotWithShape="1">
          <a:blip r:embed="rId2"/>
          <a:srcRect l="33824" t="11340" r="33567" b="8041"/>
          <a:stretch/>
        </p:blipFill>
        <p:spPr>
          <a:xfrm>
            <a:off x="263950" y="329938"/>
            <a:ext cx="5505253" cy="6334813"/>
          </a:xfrm>
        </p:spPr>
      </p:pic>
    </p:spTree>
    <p:extLst>
      <p:ext uri="{BB962C8B-B14F-4D97-AF65-F5344CB8AC3E}">
        <p14:creationId xmlns:p14="http://schemas.microsoft.com/office/powerpoint/2010/main" val="3185628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84211" y="685799"/>
            <a:ext cx="10939037" cy="1312683"/>
          </a:xfrm>
        </p:spPr>
        <p:txBody>
          <a:bodyPr/>
          <a:lstStyle/>
          <a:p>
            <a:r>
              <a:rPr lang="en-US" b="1" dirty="0"/>
              <a:t>Applications</a:t>
            </a:r>
          </a:p>
        </p:txBody>
      </p:sp>
      <p:sp>
        <p:nvSpPr>
          <p:cNvPr id="6" name="Subtitle 5"/>
          <p:cNvSpPr>
            <a:spLocks noGrp="1"/>
          </p:cNvSpPr>
          <p:nvPr>
            <p:ph type="subTitle" idx="1"/>
          </p:nvPr>
        </p:nvSpPr>
        <p:spPr>
          <a:xfrm>
            <a:off x="684211" y="2441543"/>
            <a:ext cx="10467697" cy="3349658"/>
          </a:xfrm>
        </p:spPr>
        <p:txBody>
          <a:bodyPr/>
          <a:lstStyle/>
          <a:p>
            <a:pPr marL="342900" indent="-342900">
              <a:buFont typeface="Arial" panose="020B0604020202020204" pitchFamily="34" charset="0"/>
              <a:buChar char="•"/>
            </a:pPr>
            <a:r>
              <a:rPr lang="en-US" dirty="0"/>
              <a:t>Transportation system planning</a:t>
            </a:r>
          </a:p>
          <a:p>
            <a:pPr marL="342900" indent="-342900">
              <a:buFont typeface="Arial" panose="020B0604020202020204" pitchFamily="34" charset="0"/>
              <a:buChar char="•"/>
            </a:pPr>
            <a:r>
              <a:rPr lang="en-US" dirty="0"/>
              <a:t>Model water flow or other movements (for example, to run simulated avalanches or landslides),</a:t>
            </a:r>
          </a:p>
          <a:p>
            <a:pPr marL="342900" indent="-342900">
              <a:buFont typeface="Arial" panose="020B0604020202020204" pitchFamily="34" charset="0"/>
              <a:buChar char="•"/>
            </a:pPr>
            <a:r>
              <a:rPr lang="en-US" dirty="0"/>
              <a:t>Geological Applications</a:t>
            </a:r>
          </a:p>
          <a:p>
            <a:pPr marL="342900" indent="-342900">
              <a:buFont typeface="Arial" panose="020B0604020202020204" pitchFamily="34" charset="0"/>
              <a:buChar char="•"/>
            </a:pPr>
            <a:endParaRPr lang="en-US" dirty="0"/>
          </a:p>
          <a:p>
            <a:endParaRPr lang="en-US" dirty="0"/>
          </a:p>
          <a:p>
            <a:endParaRPr lang="en-US" dirty="0"/>
          </a:p>
        </p:txBody>
      </p:sp>
    </p:spTree>
    <p:extLst>
      <p:ext uri="{BB962C8B-B14F-4D97-AF65-F5344CB8AC3E}">
        <p14:creationId xmlns:p14="http://schemas.microsoft.com/office/powerpoint/2010/main" val="3733325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090" y="198136"/>
            <a:ext cx="8534400" cy="1507067"/>
          </a:xfrm>
        </p:spPr>
        <p:txBody>
          <a:bodyPr/>
          <a:lstStyle/>
          <a:p>
            <a:r>
              <a:rPr lang="en-US" b="1" dirty="0"/>
              <a:t>CODING ENVIRONMENT</a:t>
            </a:r>
          </a:p>
        </p:txBody>
      </p:sp>
      <p:sp>
        <p:nvSpPr>
          <p:cNvPr id="3" name="Content Placeholder 2"/>
          <p:cNvSpPr>
            <a:spLocks noGrp="1"/>
          </p:cNvSpPr>
          <p:nvPr>
            <p:ph idx="1"/>
          </p:nvPr>
        </p:nvSpPr>
        <p:spPr>
          <a:xfrm>
            <a:off x="382553" y="1705203"/>
            <a:ext cx="10599673" cy="3615267"/>
          </a:xfrm>
        </p:spPr>
        <p:txBody>
          <a:bodyPr>
            <a:normAutofit/>
          </a:bodyPr>
          <a:lstStyle/>
          <a:p>
            <a:r>
              <a:rPr lang="en-US" b="1" dirty="0"/>
              <a:t>Python 2.7</a:t>
            </a:r>
          </a:p>
          <a:p>
            <a:pPr lvl="1"/>
            <a:r>
              <a:rPr lang="en-US" b="1" dirty="0"/>
              <a:t>COLORSYS: For bi-directional conversions between HSV and RGB color systems.</a:t>
            </a:r>
          </a:p>
          <a:p>
            <a:pPr lvl="1"/>
            <a:r>
              <a:rPr lang="en-US" b="1" dirty="0"/>
              <a:t>BOKEH: For visualization of point cloud data.</a:t>
            </a:r>
          </a:p>
          <a:p>
            <a:pPr lvl="1"/>
            <a:r>
              <a:rPr lang="en-US" b="1" dirty="0"/>
              <a:t>NUMPY: </a:t>
            </a:r>
            <a:r>
              <a:rPr lang="fr-FR" b="1" dirty="0"/>
              <a:t>To </a:t>
            </a:r>
            <a:r>
              <a:rPr lang="fr-FR" b="1" dirty="0" err="1"/>
              <a:t>convert</a:t>
            </a:r>
            <a:r>
              <a:rPr lang="fr-FR" b="1" dirty="0"/>
              <a:t> images in matrix and </a:t>
            </a:r>
            <a:r>
              <a:rPr lang="fr-FR" b="1" dirty="0" err="1"/>
              <a:t>make</a:t>
            </a:r>
            <a:r>
              <a:rPr lang="fr-FR" b="1" dirty="0"/>
              <a:t> </a:t>
            </a:r>
            <a:r>
              <a:rPr lang="fr-FR" b="1" dirty="0" err="1"/>
              <a:t>operations</a:t>
            </a:r>
            <a:r>
              <a:rPr lang="fr-FR" b="1" dirty="0"/>
              <a:t> on </a:t>
            </a:r>
            <a:r>
              <a:rPr lang="fr-FR" b="1" dirty="0" err="1"/>
              <a:t>them</a:t>
            </a:r>
            <a:r>
              <a:rPr lang="fr-FR" b="1" dirty="0"/>
              <a:t>.</a:t>
            </a:r>
            <a:endParaRPr lang="en-US" b="1" dirty="0"/>
          </a:p>
          <a:p>
            <a:pPr lvl="1"/>
            <a:r>
              <a:rPr lang="en-US" b="1" dirty="0"/>
              <a:t>PCL: Used for Point Cloud processing.</a:t>
            </a:r>
          </a:p>
          <a:p>
            <a:r>
              <a:rPr lang="en-US" b="1" dirty="0"/>
              <a:t>MATLAB</a:t>
            </a:r>
          </a:p>
          <a:p>
            <a:pPr lvl="1"/>
            <a:r>
              <a:rPr lang="en-US" b="1" dirty="0"/>
              <a:t>POINT CLOUD CLASS: Used to read/manipulate/write point cloud points.</a:t>
            </a:r>
          </a:p>
        </p:txBody>
      </p:sp>
    </p:spTree>
    <p:extLst>
      <p:ext uri="{BB962C8B-B14F-4D97-AF65-F5344CB8AC3E}">
        <p14:creationId xmlns:p14="http://schemas.microsoft.com/office/powerpoint/2010/main" val="34712686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2028" y="637096"/>
            <a:ext cx="6019800" cy="1143000"/>
          </a:xfrm>
        </p:spPr>
        <p:txBody>
          <a:bodyPr/>
          <a:lstStyle/>
          <a:p>
            <a:r>
              <a:rPr lang="en-US" b="1" dirty="0"/>
              <a:t>REFERENCES</a:t>
            </a:r>
          </a:p>
        </p:txBody>
      </p:sp>
      <p:sp>
        <p:nvSpPr>
          <p:cNvPr id="4" name="Text Placeholder 3"/>
          <p:cNvSpPr>
            <a:spLocks noGrp="1"/>
          </p:cNvSpPr>
          <p:nvPr>
            <p:ph type="body" sz="half" idx="2"/>
          </p:nvPr>
        </p:nvSpPr>
        <p:spPr>
          <a:xfrm>
            <a:off x="1280439" y="2088910"/>
            <a:ext cx="10154273" cy="1116203"/>
          </a:xfrm>
        </p:spPr>
        <p:txBody>
          <a:bodyPr/>
          <a:lstStyle/>
          <a:p>
            <a:pPr marL="342900" indent="-342900">
              <a:buFont typeface="+mj-lt"/>
              <a:buAutoNum type="arabicPeriod"/>
            </a:pPr>
            <a:r>
              <a:rPr lang="en-US" dirty="0">
                <a:hlinkClick r:id="rId2"/>
              </a:rPr>
              <a:t>http://www.geo.tuwien.ac.at/downloads/pg/pctools/pctools.html#PointCloud_class</a:t>
            </a:r>
            <a:endParaRPr lang="en-US" dirty="0"/>
          </a:p>
          <a:p>
            <a:pPr marL="342900" indent="-342900">
              <a:buFont typeface="+mj-lt"/>
              <a:buAutoNum type="arabicPeriod"/>
            </a:pPr>
            <a:r>
              <a:rPr lang="en-US" u="sng" dirty="0">
                <a:hlinkClick r:id="rId3"/>
              </a:rPr>
              <a:t>https://en.wikipedia.org/wiki/Digital_elevation_model</a:t>
            </a:r>
            <a:endParaRPr lang="en-US" dirty="0"/>
          </a:p>
        </p:txBody>
      </p:sp>
    </p:spTree>
    <p:extLst>
      <p:ext uri="{BB962C8B-B14F-4D97-AF65-F5344CB8AC3E}">
        <p14:creationId xmlns:p14="http://schemas.microsoft.com/office/powerpoint/2010/main" val="742375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8366" y="2501581"/>
            <a:ext cx="6019800" cy="1143000"/>
          </a:xfrm>
        </p:spPr>
        <p:txBody>
          <a:bodyPr/>
          <a:lstStyle/>
          <a:p>
            <a:r>
              <a:rPr lang="en-US" b="1"/>
              <a:t>THANK YOU !!!</a:t>
            </a:r>
            <a:endParaRPr lang="en-US" b="1" dirty="0"/>
          </a:p>
        </p:txBody>
      </p:sp>
    </p:spTree>
    <p:extLst>
      <p:ext uri="{BB962C8B-B14F-4D97-AF65-F5344CB8AC3E}">
        <p14:creationId xmlns:p14="http://schemas.microsoft.com/office/powerpoint/2010/main" val="873338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0" y="2324492"/>
            <a:ext cx="6802208" cy="1143000"/>
          </a:xfrm>
        </p:spPr>
        <p:txBody>
          <a:bodyPr/>
          <a:lstStyle/>
          <a:p>
            <a:r>
              <a:rPr lang="en-US" b="1" dirty="0"/>
              <a:t>FIRST APPROACH - PYTHON</a:t>
            </a:r>
          </a:p>
        </p:txBody>
      </p:sp>
    </p:spTree>
    <p:extLst>
      <p:ext uri="{BB962C8B-B14F-4D97-AF65-F5344CB8AC3E}">
        <p14:creationId xmlns:p14="http://schemas.microsoft.com/office/powerpoint/2010/main" val="212045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4560" y="528320"/>
            <a:ext cx="6019800" cy="1143000"/>
          </a:xfrm>
        </p:spPr>
        <p:txBody>
          <a:bodyPr/>
          <a:lstStyle/>
          <a:p>
            <a:r>
              <a:rPr lang="en-US" b="1" dirty="0"/>
              <a:t>Read data file</a:t>
            </a:r>
          </a:p>
        </p:txBody>
      </p:sp>
      <p:pic>
        <p:nvPicPr>
          <p:cNvPr id="5" name="Picture Placeholder 4"/>
          <p:cNvPicPr>
            <a:picLocks noGrp="1" noChangeAspect="1"/>
          </p:cNvPicPr>
          <p:nvPr>
            <p:ph type="pic" idx="1"/>
          </p:nvPr>
        </p:nvPicPr>
        <p:blipFill rotWithShape="1">
          <a:blip r:embed="rId2"/>
          <a:srcRect l="28396" t="27111" r="29814" b="23778"/>
          <a:stretch/>
        </p:blipFill>
        <p:spPr>
          <a:xfrm>
            <a:off x="213360" y="528320"/>
            <a:ext cx="5789612" cy="5740400"/>
          </a:xfrm>
          <a:prstGeom prst="rect">
            <a:avLst/>
          </a:prstGeom>
        </p:spPr>
      </p:pic>
      <p:sp>
        <p:nvSpPr>
          <p:cNvPr id="4" name="Text Placeholder 3"/>
          <p:cNvSpPr>
            <a:spLocks noGrp="1"/>
          </p:cNvSpPr>
          <p:nvPr>
            <p:ph type="body" sz="half" idx="2"/>
          </p:nvPr>
        </p:nvSpPr>
        <p:spPr>
          <a:xfrm>
            <a:off x="6002972" y="2350347"/>
            <a:ext cx="6021388" cy="2048933"/>
          </a:xfrm>
        </p:spPr>
        <p:txBody>
          <a:bodyPr/>
          <a:lstStyle/>
          <a:p>
            <a:r>
              <a:rPr lang="en-US" dirty="0"/>
              <a:t>The data is read line by line and is converted into float. </a:t>
            </a:r>
          </a:p>
          <a:p>
            <a:r>
              <a:rPr lang="en-US" dirty="0"/>
              <a:t>The resulting data is stored in an array.</a:t>
            </a:r>
          </a:p>
        </p:txBody>
      </p:sp>
    </p:spTree>
    <p:extLst>
      <p:ext uri="{BB962C8B-B14F-4D97-AF65-F5344CB8AC3E}">
        <p14:creationId xmlns:p14="http://schemas.microsoft.com/office/powerpoint/2010/main" val="1758081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0080" y="487680"/>
            <a:ext cx="8609012" cy="548640"/>
          </a:xfrm>
        </p:spPr>
        <p:txBody>
          <a:bodyPr/>
          <a:lstStyle/>
          <a:p>
            <a:r>
              <a:rPr lang="en-US" b="1" dirty="0"/>
              <a:t>Setting PLOT for the Original DATA</a:t>
            </a:r>
          </a:p>
        </p:txBody>
      </p:sp>
      <p:pic>
        <p:nvPicPr>
          <p:cNvPr id="7" name="Picture Placeholder 6"/>
          <p:cNvPicPr>
            <a:picLocks noGrp="1" noChangeAspect="1"/>
          </p:cNvPicPr>
          <p:nvPr>
            <p:ph type="pic" idx="1"/>
          </p:nvPr>
        </p:nvPicPr>
        <p:blipFill rotWithShape="1">
          <a:blip r:embed="rId2"/>
          <a:srcRect l="29896" t="44666" r="30598" b="44223"/>
          <a:stretch/>
        </p:blipFill>
        <p:spPr>
          <a:xfrm>
            <a:off x="6278880" y="2214880"/>
            <a:ext cx="5557520" cy="1615440"/>
          </a:xfrm>
          <a:prstGeom prst="rect">
            <a:avLst/>
          </a:prstGeom>
        </p:spPr>
      </p:pic>
      <p:sp>
        <p:nvSpPr>
          <p:cNvPr id="4" name="Text Placeholder 3"/>
          <p:cNvSpPr>
            <a:spLocks noGrp="1"/>
          </p:cNvSpPr>
          <p:nvPr>
            <p:ph type="body" sz="half" idx="2"/>
          </p:nvPr>
        </p:nvSpPr>
        <p:spPr>
          <a:xfrm>
            <a:off x="640080" y="1036321"/>
            <a:ext cx="11196320" cy="1097279"/>
          </a:xfrm>
        </p:spPr>
        <p:txBody>
          <a:bodyPr>
            <a:normAutofit lnSpcReduction="10000"/>
          </a:bodyPr>
          <a:lstStyle/>
          <a:p>
            <a:r>
              <a:rPr lang="en-US" dirty="0"/>
              <a:t>Find the min and max value of the Altitude to set the color range accordingly.</a:t>
            </a:r>
          </a:p>
          <a:p>
            <a:r>
              <a:rPr lang="en-US" dirty="0"/>
              <a:t>Create an object using the </a:t>
            </a:r>
            <a:r>
              <a:rPr lang="en-US" b="1" dirty="0"/>
              <a:t>scatter plot </a:t>
            </a:r>
            <a:r>
              <a:rPr lang="en-US" dirty="0"/>
              <a:t>from original array along with the min and max values calculated above</a:t>
            </a:r>
          </a:p>
          <a:p>
            <a:endParaRPr lang="en-US" dirty="0"/>
          </a:p>
        </p:txBody>
      </p:sp>
      <p:pic>
        <p:nvPicPr>
          <p:cNvPr id="8" name="Picture 7"/>
          <p:cNvPicPr>
            <a:picLocks noChangeAspect="1"/>
          </p:cNvPicPr>
          <p:nvPr/>
        </p:nvPicPr>
        <p:blipFill rotWithShape="1">
          <a:blip r:embed="rId3"/>
          <a:srcRect l="27750" t="43704" r="27667" b="26914"/>
          <a:stretch/>
        </p:blipFill>
        <p:spPr>
          <a:xfrm>
            <a:off x="640080" y="2214880"/>
            <a:ext cx="5435600" cy="3810000"/>
          </a:xfrm>
          <a:prstGeom prst="rect">
            <a:avLst/>
          </a:prstGeom>
        </p:spPr>
      </p:pic>
    </p:spTree>
    <p:extLst>
      <p:ext uri="{BB962C8B-B14F-4D97-AF65-F5344CB8AC3E}">
        <p14:creationId xmlns:p14="http://schemas.microsoft.com/office/powerpoint/2010/main" val="1579308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172" y="235130"/>
            <a:ext cx="6019800" cy="718457"/>
          </a:xfrm>
        </p:spPr>
        <p:txBody>
          <a:bodyPr/>
          <a:lstStyle/>
          <a:p>
            <a:r>
              <a:rPr lang="en-US" dirty="0"/>
              <a:t>Define color</a:t>
            </a:r>
          </a:p>
        </p:txBody>
      </p:sp>
      <p:pic>
        <p:nvPicPr>
          <p:cNvPr id="6" name="Picture Placeholder 5"/>
          <p:cNvPicPr>
            <a:picLocks noGrp="1" noChangeAspect="1"/>
          </p:cNvPicPr>
          <p:nvPr>
            <p:ph type="pic" idx="1"/>
          </p:nvPr>
        </p:nvPicPr>
        <p:blipFill rotWithShape="1">
          <a:blip r:embed="rId2"/>
          <a:srcRect l="28396" t="34667" r="29814" b="37778"/>
          <a:stretch/>
        </p:blipFill>
        <p:spPr>
          <a:xfrm>
            <a:off x="354149" y="3474719"/>
            <a:ext cx="3630023" cy="3025019"/>
          </a:xfrm>
          <a:prstGeom prst="rect">
            <a:avLst/>
          </a:prstGeom>
        </p:spPr>
      </p:pic>
      <p:pic>
        <p:nvPicPr>
          <p:cNvPr id="3" name="Image 2"/>
          <p:cNvPicPr>
            <a:picLocks noChangeAspect="1"/>
          </p:cNvPicPr>
          <p:nvPr/>
        </p:nvPicPr>
        <p:blipFill>
          <a:blip r:embed="rId3"/>
          <a:stretch>
            <a:fillRect/>
          </a:stretch>
        </p:blipFill>
        <p:spPr>
          <a:xfrm>
            <a:off x="354149" y="235130"/>
            <a:ext cx="4216400" cy="3162300"/>
          </a:xfrm>
          <a:prstGeom prst="rect">
            <a:avLst/>
          </a:prstGeom>
        </p:spPr>
      </p:pic>
      <p:sp>
        <p:nvSpPr>
          <p:cNvPr id="4" name="Text Placeholder 3"/>
          <p:cNvSpPr>
            <a:spLocks noGrp="1"/>
          </p:cNvSpPr>
          <p:nvPr>
            <p:ph type="body" sz="half" idx="2"/>
          </p:nvPr>
        </p:nvSpPr>
        <p:spPr>
          <a:xfrm>
            <a:off x="4767943" y="1992082"/>
            <a:ext cx="7204029" cy="2995146"/>
          </a:xfrm>
        </p:spPr>
        <p:txBody>
          <a:bodyPr>
            <a:normAutofit/>
          </a:bodyPr>
          <a:lstStyle/>
          <a:p>
            <a:r>
              <a:rPr lang="en-US" sz="2800" dirty="0">
                <a:solidFill>
                  <a:schemeClr val="tx1"/>
                </a:solidFill>
              </a:rPr>
              <a:t>Using HSV color system</a:t>
            </a:r>
          </a:p>
          <a:p>
            <a:pPr lvl="1"/>
            <a:r>
              <a:rPr lang="en-US" sz="1800" dirty="0">
                <a:solidFill>
                  <a:schemeClr val="tx1"/>
                </a:solidFill>
              </a:rPr>
              <a:t>Convert the altitude into color:</a:t>
            </a:r>
          </a:p>
          <a:p>
            <a:pPr lvl="1"/>
            <a:r>
              <a:rPr lang="en-US" sz="1800" dirty="0">
                <a:solidFill>
                  <a:schemeClr val="tx1"/>
                </a:solidFill>
              </a:rPr>
              <a:t>Range of altitude become a range within 0 and 0.8 to set the color</a:t>
            </a:r>
          </a:p>
          <a:p>
            <a:pPr lvl="1"/>
            <a:r>
              <a:rPr lang="en-US" sz="1800" dirty="0">
                <a:solidFill>
                  <a:schemeClr val="tx1"/>
                </a:solidFill>
              </a:rPr>
              <a:t>Red means highest altitude</a:t>
            </a:r>
          </a:p>
          <a:p>
            <a:pPr lvl="1"/>
            <a:r>
              <a:rPr lang="en-US" sz="1800" dirty="0">
                <a:solidFill>
                  <a:schemeClr val="tx1"/>
                </a:solidFill>
              </a:rPr>
              <a:t>Bleu means lowest altitude</a:t>
            </a:r>
          </a:p>
        </p:txBody>
      </p:sp>
    </p:spTree>
    <p:extLst>
      <p:ext uri="{BB962C8B-B14F-4D97-AF65-F5344CB8AC3E}">
        <p14:creationId xmlns:p14="http://schemas.microsoft.com/office/powerpoint/2010/main" val="1305408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rotWithShape="1">
          <a:blip r:embed="rId2">
            <a:extLst>
              <a:ext uri="{28A0092B-C50C-407E-A947-70E740481C1C}">
                <a14:useLocalDpi xmlns:a14="http://schemas.microsoft.com/office/drawing/2010/main" val="0"/>
              </a:ext>
            </a:extLst>
          </a:blip>
          <a:srcRect l="28730" t="40953" r="56603" b="44761"/>
          <a:stretch/>
        </p:blipFill>
        <p:spPr>
          <a:xfrm>
            <a:off x="1332410" y="0"/>
            <a:ext cx="7040876" cy="6858000"/>
          </a:xfrm>
          <a:prstGeom prst="rect">
            <a:avLst/>
          </a:prstGeom>
        </p:spPr>
      </p:pic>
      <p:sp>
        <p:nvSpPr>
          <p:cNvPr id="6" name="ZoneTexte 5"/>
          <p:cNvSpPr txBox="1"/>
          <p:nvPr/>
        </p:nvSpPr>
        <p:spPr>
          <a:xfrm>
            <a:off x="9104811" y="1530141"/>
            <a:ext cx="1763486" cy="369332"/>
          </a:xfrm>
          <a:prstGeom prst="rect">
            <a:avLst/>
          </a:prstGeom>
          <a:noFill/>
        </p:spPr>
        <p:txBody>
          <a:bodyPr wrap="square" rtlCol="0">
            <a:spAutoFit/>
          </a:bodyPr>
          <a:lstStyle/>
          <a:p>
            <a:r>
              <a:rPr lang="fr-FR"/>
              <a:t>Light pole</a:t>
            </a:r>
          </a:p>
        </p:txBody>
      </p:sp>
      <p:cxnSp>
        <p:nvCxnSpPr>
          <p:cNvPr id="8" name="Connecteur droit avec flèche 7"/>
          <p:cNvCxnSpPr/>
          <p:nvPr/>
        </p:nvCxnSpPr>
        <p:spPr>
          <a:xfrm flipH="1">
            <a:off x="6858000" y="1714807"/>
            <a:ext cx="2246812" cy="1616222"/>
          </a:xfrm>
          <a:prstGeom prst="straightConnector1">
            <a:avLst/>
          </a:prstGeom>
          <a:ln w="38100">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734594" y="2351314"/>
            <a:ext cx="1162595" cy="16067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917856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1876" y="647700"/>
            <a:ext cx="5510736" cy="1143000"/>
          </a:xfrm>
        </p:spPr>
        <p:txBody>
          <a:bodyPr/>
          <a:lstStyle/>
          <a:p>
            <a:r>
              <a:rPr lang="en-US" b="1" dirty="0"/>
              <a:t>FILTERING THE OBJECTS </a:t>
            </a:r>
          </a:p>
        </p:txBody>
      </p:sp>
      <p:pic>
        <p:nvPicPr>
          <p:cNvPr id="6" name="Picture Placeholder 5"/>
          <p:cNvPicPr>
            <a:picLocks noGrp="1" noChangeAspect="1"/>
          </p:cNvPicPr>
          <p:nvPr>
            <p:ph type="pic" idx="1"/>
          </p:nvPr>
        </p:nvPicPr>
        <p:blipFill rotWithShape="1">
          <a:blip r:embed="rId2"/>
          <a:srcRect l="27647" t="48222" r="28847" b="22666"/>
          <a:stretch/>
        </p:blipFill>
        <p:spPr>
          <a:xfrm>
            <a:off x="367645" y="1219200"/>
            <a:ext cx="4581427" cy="3588470"/>
          </a:xfrm>
          <a:prstGeom prst="rect">
            <a:avLst/>
          </a:prstGeom>
        </p:spPr>
      </p:pic>
      <p:sp>
        <p:nvSpPr>
          <p:cNvPr id="4" name="Text Placeholder 3"/>
          <p:cNvSpPr>
            <a:spLocks noGrp="1"/>
          </p:cNvSpPr>
          <p:nvPr>
            <p:ph type="body" sz="half" idx="2"/>
          </p:nvPr>
        </p:nvSpPr>
        <p:spPr>
          <a:xfrm>
            <a:off x="5231876" y="2084734"/>
            <a:ext cx="5512324" cy="2932854"/>
          </a:xfrm>
        </p:spPr>
        <p:txBody>
          <a:bodyPr/>
          <a:lstStyle/>
          <a:p>
            <a:pPr marL="285750" indent="-285750">
              <a:buFont typeface="Arial" panose="020B0604020202020204" pitchFamily="34" charset="0"/>
              <a:buChar char="•"/>
            </a:pPr>
            <a:r>
              <a:rPr lang="en-US" dirty="0"/>
              <a:t>Load the PCL file and convert it into PCD format.</a:t>
            </a:r>
          </a:p>
          <a:p>
            <a:pPr marL="285750" indent="-285750">
              <a:buFont typeface="Arial" panose="020B0604020202020204" pitchFamily="34" charset="0"/>
              <a:buChar char="•"/>
            </a:pPr>
            <a:r>
              <a:rPr lang="en-US" dirty="0"/>
              <a:t>Data is first filtered using </a:t>
            </a:r>
            <a:r>
              <a:rPr lang="en-US" b="1" dirty="0" err="1"/>
              <a:t>make_statistical_outlier_filter</a:t>
            </a:r>
            <a:r>
              <a:rPr lang="en-US" b="1" dirty="0"/>
              <a:t>() </a:t>
            </a:r>
            <a:r>
              <a:rPr lang="en-US" dirty="0"/>
              <a:t>on the basis of variance and stored in </a:t>
            </a:r>
            <a:r>
              <a:rPr lang="en-US" dirty="0" err="1"/>
              <a:t>pcd</a:t>
            </a:r>
            <a:r>
              <a:rPr lang="en-US" dirty="0"/>
              <a:t> object (fil).</a:t>
            </a:r>
          </a:p>
          <a:p>
            <a:pPr marL="285750" indent="-285750">
              <a:buFont typeface="Arial" panose="020B0604020202020204" pitchFamily="34" charset="0"/>
              <a:buChar char="•"/>
            </a:pPr>
            <a:r>
              <a:rPr lang="en-US" dirty="0"/>
              <a:t>Further K-means is applied and followed by setting standard deviation threshold to 0.3.</a:t>
            </a:r>
          </a:p>
          <a:p>
            <a:pPr marL="285750" indent="-285750">
              <a:buFont typeface="Arial" panose="020B0604020202020204" pitchFamily="34" charset="0"/>
              <a:buChar char="•"/>
            </a:pPr>
            <a:endParaRPr lang="en-US" b="1" dirty="0"/>
          </a:p>
        </p:txBody>
      </p:sp>
    </p:spTree>
    <p:extLst>
      <p:ext uri="{BB962C8B-B14F-4D97-AF65-F5344CB8AC3E}">
        <p14:creationId xmlns:p14="http://schemas.microsoft.com/office/powerpoint/2010/main" val="2471893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967016" y="480766"/>
            <a:ext cx="9807821" cy="838985"/>
          </a:xfrm>
        </p:spPr>
        <p:txBody>
          <a:bodyPr>
            <a:normAutofit fontScale="90000"/>
          </a:bodyPr>
          <a:lstStyle/>
          <a:p>
            <a:r>
              <a:rPr lang="en-US" b="1" dirty="0"/>
              <a:t>GENERATING Inliers and outliers</a:t>
            </a:r>
          </a:p>
        </p:txBody>
      </p:sp>
      <p:sp>
        <p:nvSpPr>
          <p:cNvPr id="6" name="Subtitle 5"/>
          <p:cNvSpPr>
            <a:spLocks noGrp="1"/>
          </p:cNvSpPr>
          <p:nvPr>
            <p:ph type="subTitle" idx="1"/>
          </p:nvPr>
        </p:nvSpPr>
        <p:spPr>
          <a:xfrm>
            <a:off x="684211" y="1355738"/>
            <a:ext cx="11146427" cy="1534818"/>
          </a:xfrm>
        </p:spPr>
        <p:txBody>
          <a:bodyPr/>
          <a:lstStyle/>
          <a:p>
            <a:r>
              <a:rPr lang="en-US" b="1" dirty="0"/>
              <a:t>Creating Outliers:</a:t>
            </a:r>
          </a:p>
          <a:p>
            <a:r>
              <a:rPr lang="en-US" dirty="0"/>
              <a:t>The outliers are generated by taking an inverse of the filtered data i.e. the unfiltered data values are set true.</a:t>
            </a:r>
          </a:p>
        </p:txBody>
      </p:sp>
      <p:pic>
        <p:nvPicPr>
          <p:cNvPr id="4" name="Content Placeholder 4"/>
          <p:cNvPicPr>
            <a:picLocks noChangeAspect="1"/>
          </p:cNvPicPr>
          <p:nvPr/>
        </p:nvPicPr>
        <p:blipFill rotWithShape="1">
          <a:blip r:embed="rId2"/>
          <a:srcRect l="30607" t="1944" r="31169" b="10977"/>
          <a:stretch/>
        </p:blipFill>
        <p:spPr>
          <a:xfrm>
            <a:off x="3859246" y="2616236"/>
            <a:ext cx="4023360" cy="3967444"/>
          </a:xfrm>
          <a:prstGeom prst="rect">
            <a:avLst/>
          </a:prstGeom>
        </p:spPr>
      </p:pic>
    </p:spTree>
    <p:extLst>
      <p:ext uri="{BB962C8B-B14F-4D97-AF65-F5344CB8AC3E}">
        <p14:creationId xmlns:p14="http://schemas.microsoft.com/office/powerpoint/2010/main" val="331438742"/>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ureau">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311</TotalTime>
  <Words>590</Words>
  <Application>Microsoft Office PowerPoint</Application>
  <PresentationFormat>Widescreen</PresentationFormat>
  <Paragraphs>72</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Century Gothic</vt:lpstr>
      <vt:lpstr>Wingdings 3</vt:lpstr>
      <vt:lpstr>Slice</vt:lpstr>
      <vt:lpstr>TERRAIN MODEL GENERATION FROM POINT CLOUD CS513-FINAL PROJECT</vt:lpstr>
      <vt:lpstr>CODING ENVIRONMENT</vt:lpstr>
      <vt:lpstr>FIRST APPROACH - PYTHON</vt:lpstr>
      <vt:lpstr>Read data file</vt:lpstr>
      <vt:lpstr>Setting PLOT for the Original DATA</vt:lpstr>
      <vt:lpstr>Define color</vt:lpstr>
      <vt:lpstr>PowerPoint Presentation</vt:lpstr>
      <vt:lpstr>FILTERING THE OBJECTS </vt:lpstr>
      <vt:lpstr>GENERATING Inliers and outliers</vt:lpstr>
      <vt:lpstr>GENERATING Inliers and outliers</vt:lpstr>
      <vt:lpstr>Processing the inliers and outliers</vt:lpstr>
      <vt:lpstr>PLOTTING THE ORIGINAL DATA, OUTLIERS AND INLIERS</vt:lpstr>
      <vt:lpstr>SECOND APPROACH – USING MATLAB</vt:lpstr>
      <vt:lpstr>VISUALIZE THE DATA </vt:lpstr>
      <vt:lpstr>HISTOGRAM OF THE VISUALIZED DATA</vt:lpstr>
      <vt:lpstr>FINDING THE RANGE OF MAXIMUM OCCURRENCE OF POINT CLOUD DATA</vt:lpstr>
      <vt:lpstr>APPLYING THE LIMIT FUNCTION</vt:lpstr>
      <vt:lpstr>PLOT THE POINT CLOUD DATA</vt:lpstr>
      <vt:lpstr>Applications</vt:lpstr>
      <vt:lpstr>REFERENCES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TERRAIN MODEL GENERATION FROM POINT CLOUD CS513-FINAL PROJECT</dc:title>
  <dc:creator>Joeldeep</dc:creator>
  <cp:lastModifiedBy>Nishtha Garg</cp:lastModifiedBy>
  <cp:revision>33</cp:revision>
  <dcterms:created xsi:type="dcterms:W3CDTF">2017-05-04T21:54:32Z</dcterms:created>
  <dcterms:modified xsi:type="dcterms:W3CDTF">2017-05-05T21:33:50Z</dcterms:modified>
</cp:coreProperties>
</file>